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79" r:id="rId2"/>
    <p:sldId id="266" r:id="rId3"/>
    <p:sldId id="280" r:id="rId4"/>
    <p:sldId id="281" r:id="rId5"/>
    <p:sldId id="270" r:id="rId6"/>
    <p:sldId id="286" r:id="rId7"/>
    <p:sldId id="284" r:id="rId8"/>
    <p:sldId id="285" r:id="rId9"/>
    <p:sldId id="283" r:id="rId10"/>
    <p:sldId id="25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3131"/>
    <a:srgbClr val="5A0E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78968" autoAdjust="0"/>
  </p:normalViewPr>
  <p:slideViewPr>
    <p:cSldViewPr snapToGrid="0">
      <p:cViewPr>
        <p:scale>
          <a:sx n="81" d="100"/>
          <a:sy n="81" d="100"/>
        </p:scale>
        <p:origin x="365" y="-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388E1-E4B1-CF46-AC0D-0535E52B6851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5A199-0C20-B749-89DD-C8AEB5E89F7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966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ific_forc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Gyroscope" TargetMode="External"/><Relationship Id="rId5" Type="http://schemas.openxmlformats.org/officeDocument/2006/relationships/hyperlink" Target="https://en.wikipedia.org/wiki/Accelerometer" TargetMode="External"/><Relationship Id="rId4" Type="http://schemas.openxmlformats.org/officeDocument/2006/relationships/hyperlink" Target="https://en.wikipedia.org/wiki/Orientation_(geometry)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ED6F5-3725-CD3E-9214-E9E56AF05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4D7A1-A81D-BE4D-FCB1-13710DE7D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5F185-B46F-1384-79E2-95A46AED6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Criar</a:t>
            </a:r>
            <a:r>
              <a:rPr lang="en-GB" dirty="0"/>
              <a:t> um AP</a:t>
            </a:r>
          </a:p>
          <a:p>
            <a:r>
              <a:rPr lang="pt-BR" dirty="0"/>
              <a:t>associar cada movimento ao seu caractere e sua combinação lógica. Utilizando a estrutura switch/case, faremos a correspondência entre cada caractere recebido e a sua respectiva sequência de comandos.</a:t>
            </a:r>
            <a:endParaRPr lang="en-GB" dirty="0"/>
          </a:p>
          <a:p>
            <a:r>
              <a:rPr lang="en-GB" dirty="0" err="1"/>
              <a:t>Dificuldades</a:t>
            </a:r>
            <a:r>
              <a:rPr lang="en-GB" dirty="0"/>
              <a:t>:</a:t>
            </a:r>
          </a:p>
          <a:p>
            <a:r>
              <a:rPr lang="en-GB" dirty="0" err="1"/>
              <a:t>Perceber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é que </a:t>
            </a:r>
            <a:r>
              <a:rPr lang="en-GB" dirty="0" err="1"/>
              <a:t>juntava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dois</a:t>
            </a:r>
            <a:r>
              <a:rPr lang="en-GB" dirty="0"/>
              <a:t> </a:t>
            </a:r>
            <a:r>
              <a:rPr lang="en-GB" dirty="0" err="1"/>
              <a:t>codigos</a:t>
            </a:r>
            <a:r>
              <a:rPr lang="en-GB" dirty="0"/>
              <a:t> (</a:t>
            </a:r>
            <a:r>
              <a:rPr lang="en-GB" dirty="0" err="1"/>
              <a:t>onde</a:t>
            </a:r>
            <a:r>
              <a:rPr lang="en-GB" dirty="0"/>
              <a:t> podia </a:t>
            </a:r>
            <a:r>
              <a:rPr lang="en-GB" dirty="0" err="1"/>
              <a:t>encaixar</a:t>
            </a:r>
            <a:r>
              <a:rPr lang="en-GB" dirty="0"/>
              <a:t> as </a:t>
            </a:r>
            <a:r>
              <a:rPr lang="en-GB" dirty="0" err="1"/>
              <a:t>diversas</a:t>
            </a:r>
            <a:r>
              <a:rPr lang="en-GB" dirty="0"/>
              <a:t> partes do </a:t>
            </a:r>
            <a:r>
              <a:rPr lang="en-GB" dirty="0" err="1"/>
              <a:t>programa</a:t>
            </a:r>
            <a:r>
              <a:rPr lang="en-GB" dirty="0"/>
              <a:t>)</a:t>
            </a:r>
          </a:p>
          <a:p>
            <a:pPr marL="347472" algn="l" rtl="0" latinLnBrk="0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Instalar e incluir bibliotecas;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7472" algn="l" rtl="0" latinLnBrk="0">
              <a:buNone/>
            </a:pPr>
            <a:r>
              <a:rPr lang="pt-BR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pt-BR" sz="1800" b="0" i="0" dirty="0"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Criar as constantes correspondentes dos pins utilizados;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7472" algn="l" rtl="0" latinLnBrk="0">
              <a:buNone/>
            </a:pPr>
            <a:r>
              <a:rPr lang="pt-BR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pt-BR" sz="1800" b="0" i="0" dirty="0"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Definir a função setup();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7472" algn="l" rtl="0" latinLnBrk="0">
              <a:buNone/>
            </a:pPr>
            <a:r>
              <a:rPr lang="pt-BR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pt-BR" sz="1800" b="0" i="0" dirty="0"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Estabalecer uma função (loop) que identifica e armazena os dados recebidos pela Nano IoT 33;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7472" algn="l" rtl="0" latinLnBrk="0"/>
            <a:r>
              <a:rPr lang="pt-BR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•</a:t>
            </a:r>
            <a:r>
              <a:rPr lang="pt-BR" sz="1800" b="0" i="0" dirty="0">
                <a:solidFill>
                  <a:srgbClr val="FFFFF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Decidir os acontecimentos associados a cada leitura de valores;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0B85A-17C6-2D6F-94D2-C63F27C70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5A199-0C20-B749-89DD-C8AEB5E89F7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644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FD220-8C48-4185-1FC7-56C7C8C60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E559D-75EE-D402-A128-3C9946889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3DFE0-58F2-B5FE-D6E0-849DE7596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Criar</a:t>
            </a:r>
            <a:r>
              <a:rPr lang="en-GB" dirty="0"/>
              <a:t> as 4 </a:t>
            </a:r>
            <a:r>
              <a:rPr lang="en-GB" dirty="0" err="1"/>
              <a:t>constantes</a:t>
            </a:r>
            <a:r>
              <a:rPr lang="en-GB" dirty="0"/>
              <a:t>/</a:t>
            </a:r>
            <a:r>
              <a:rPr lang="en-GB" dirty="0" err="1"/>
              <a:t>cada</a:t>
            </a:r>
            <a:r>
              <a:rPr lang="en-GB" dirty="0"/>
              <a:t> pin </a:t>
            </a:r>
            <a:r>
              <a:rPr lang="en-GB" dirty="0" err="1"/>
              <a:t>correspondendo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a um output</a:t>
            </a:r>
          </a:p>
          <a:p>
            <a:r>
              <a:rPr lang="en-GB" dirty="0" err="1"/>
              <a:t>Iniciar</a:t>
            </a:r>
            <a:r>
              <a:rPr lang="en-GB" dirty="0"/>
              <a:t>  serial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função</a:t>
            </a:r>
            <a:r>
              <a:rPr lang="en-GB" dirty="0"/>
              <a:t> setup</a:t>
            </a:r>
          </a:p>
          <a:p>
            <a:r>
              <a:rPr lang="en-GB" dirty="0"/>
              <a:t>Dentro da </a:t>
            </a:r>
            <a:r>
              <a:rPr lang="en-GB" dirty="0" err="1"/>
              <a:t>função</a:t>
            </a:r>
            <a:r>
              <a:rPr lang="en-GB" dirty="0"/>
              <a:t> loop: definer a </a:t>
            </a:r>
            <a:r>
              <a:rPr lang="en-GB" dirty="0" err="1"/>
              <a:t>ação</a:t>
            </a:r>
            <a:r>
              <a:rPr lang="en-GB" dirty="0"/>
              <a:t> </a:t>
            </a:r>
            <a:r>
              <a:rPr lang="en-GB" dirty="0" err="1"/>
              <a:t>correspondente</a:t>
            </a:r>
            <a:r>
              <a:rPr lang="en-GB" dirty="0"/>
              <a:t> a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estado</a:t>
            </a:r>
            <a:r>
              <a:rPr lang="en-GB" dirty="0"/>
              <a:t> (LOW/HIGH): decider que </a:t>
            </a:r>
            <a:r>
              <a:rPr lang="en-GB" dirty="0" err="1"/>
              <a:t>pinos</a:t>
            </a:r>
            <a:r>
              <a:rPr lang="en-GB" dirty="0"/>
              <a:t> </a:t>
            </a:r>
            <a:r>
              <a:rPr lang="en-GB" dirty="0" err="1"/>
              <a:t>sao</a:t>
            </a:r>
            <a:r>
              <a:rPr lang="en-GB" dirty="0"/>
              <a:t> </a:t>
            </a:r>
            <a:r>
              <a:rPr lang="en-GB" dirty="0" err="1"/>
              <a:t>ativados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estado</a:t>
            </a:r>
            <a:r>
              <a:rPr lang="en-GB" dirty="0"/>
              <a:t> (</a:t>
            </a:r>
            <a:r>
              <a:rPr lang="en-GB" dirty="0" err="1"/>
              <a:t>tabela</a:t>
            </a:r>
            <a:r>
              <a:rPr lang="en-GB" dirty="0"/>
              <a:t> L/H)</a:t>
            </a:r>
          </a:p>
          <a:p>
            <a:r>
              <a:rPr lang="pt-BR" dirty="0"/>
              <a:t>Frente: acionar os dois motores com o sentido de rotação horário. </a:t>
            </a:r>
          </a:p>
          <a:p>
            <a:r>
              <a:rPr lang="pt-BR" dirty="0"/>
              <a:t>● Trás: acionar os dois motores com o sentido de rotação anti-horário.</a:t>
            </a:r>
          </a:p>
          <a:p>
            <a:r>
              <a:rPr lang="pt-BR" dirty="0"/>
              <a:t>● Esquerda: acionar apenas o segundo motor no sentido horário. </a:t>
            </a:r>
          </a:p>
          <a:p>
            <a:r>
              <a:rPr lang="pt-BR" dirty="0"/>
              <a:t>● Direita: acionar apenas o primeiro motor no sentido horário.</a:t>
            </a:r>
          </a:p>
          <a:p>
            <a:r>
              <a:rPr lang="pt-BR" dirty="0"/>
              <a:t>● Frente e esquerda: acionar o motor 1 no sentido anti-horário e o motor 2 no sentido horário. </a:t>
            </a:r>
          </a:p>
          <a:p>
            <a:r>
              <a:rPr lang="pt-BR" dirty="0"/>
              <a:t>● Frente e direita: acionar o motor 1 no sentido horário e o motor 2 no sentido anti-horário.</a:t>
            </a:r>
          </a:p>
          <a:p>
            <a:r>
              <a:rPr lang="pt-BR" dirty="0"/>
              <a:t>● Trás e esquerda: acionar apenas o motor 2 no sentido anti-horário.</a:t>
            </a:r>
          </a:p>
          <a:p>
            <a:r>
              <a:rPr lang="pt-BR" dirty="0"/>
              <a:t>● Trás e direita: acionar apenas o motor 1 no sentido anti-horário. </a:t>
            </a:r>
          </a:p>
          <a:p>
            <a:r>
              <a:rPr lang="pt-BR" dirty="0"/>
              <a:t>Parar: todos os pinos são desativados.</a:t>
            </a:r>
            <a:endParaRPr lang="en-GB" dirty="0"/>
          </a:p>
          <a:p>
            <a:endParaRPr lang="en-GB" dirty="0"/>
          </a:p>
          <a:p>
            <a:r>
              <a:rPr lang="en-GB" dirty="0"/>
              <a:t>Assim, </a:t>
            </a:r>
            <a:r>
              <a:rPr lang="en-GB" dirty="0" err="1"/>
              <a:t>associa</a:t>
            </a:r>
            <a:r>
              <a:rPr lang="en-GB" dirty="0"/>
              <a:t> se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caracter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à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combinação</a:t>
            </a:r>
            <a:r>
              <a:rPr lang="en-GB" dirty="0"/>
              <a:t> </a:t>
            </a:r>
            <a:r>
              <a:rPr lang="en-GB" dirty="0" err="1"/>
              <a:t>logica</a:t>
            </a:r>
            <a:r>
              <a:rPr lang="en-GB" dirty="0"/>
              <a:t>, </a:t>
            </a:r>
            <a:r>
              <a:rPr lang="en-GB" dirty="0" err="1"/>
              <a:t>usando</a:t>
            </a:r>
            <a:r>
              <a:rPr lang="en-GB" dirty="0"/>
              <a:t> as </a:t>
            </a:r>
            <a:r>
              <a:rPr lang="en-GB" dirty="0" err="1"/>
              <a:t>funcoes</a:t>
            </a:r>
            <a:r>
              <a:rPr lang="en-GB" dirty="0"/>
              <a:t> de switch/case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7C084-5D6B-9726-B9A4-E0D99614B1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5A199-0C20-B749-89DD-C8AEB5E89F7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083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5EA6-A9BC-33C4-BA44-CE42FA46B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C7454-63CB-2A0F-E9F6-0B50359C6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3BC60-04A2-BD25-E043-826FFBCD7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inertial measurement unit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IMU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an electronic device that measures and reports a body's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3" tooltip="Specific force"/>
              </a:rPr>
              <a:t>specific force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angular rate, and sometimes the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4" tooltip="Orientation (geometry)"/>
              </a:rPr>
              <a:t>orientation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the body, using a combination of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5" tooltip="Accelerometer"/>
              </a:rPr>
              <a:t>accelerometers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6" tooltip="Gyroscope"/>
              </a:rPr>
              <a:t>gyroscopes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Dificuldades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Error exit 1</a:t>
            </a:r>
            <a:r>
              <a:rPr lang="pt-P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 exit 74</a:t>
            </a:r>
          </a:p>
          <a:p>
            <a:r>
              <a:rPr lang="pt-P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Onde encaixar o extenso código</a:t>
            </a:r>
          </a:p>
          <a:p>
            <a:r>
              <a:rPr lang="pt-P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Como definir os comandos (que função usar para designar cada comando)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665B8-9D8D-954E-A54F-82ECDE035E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5A199-0C20-B749-89DD-C8AEB5E89F7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3937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20309-268A-E26A-88DA-2194BA97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ECBD1-26CD-030A-F040-84D619BC0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BFAD06-F4FD-9BA6-56F2-EE2F20705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explicar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80A61-2728-AABC-23A4-5F65F6ABD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5A199-0C20-B749-89DD-C8AEB5E89F7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5037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CB86-F37A-CA99-EACA-A0574AE3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65164-6FA9-1944-88F2-2B9C1FC6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2F0CA-DE49-C44D-033E-4E01879EF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explicar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B4BC9-C606-E402-9283-32CCDC4EE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5A199-0C20-B749-89DD-C8AEB5E89F7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7327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CB86-F37A-CA99-EACA-A0574AE3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65164-6FA9-1944-88F2-2B9C1FC6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2F0CA-DE49-C44D-033E-4E01879EF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explicar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B4BC9-C606-E402-9283-32CCDC4EE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5A199-0C20-B749-89DD-C8AEB5E89F7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89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Atrasada</a:t>
            </a:r>
            <a:r>
              <a:rPr lang="en-GB" dirty="0"/>
              <a:t> 1 </a:t>
            </a:r>
            <a:r>
              <a:rPr lang="en-GB" dirty="0" err="1"/>
              <a:t>semana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5A199-0C20-B749-89DD-C8AEB5E89F7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452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501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2034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521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474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735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818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086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897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792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37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026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893F2-46A5-444C-828B-A3822679C61E}" type="datetimeFigureOut">
              <a:rPr lang="pt-PT" smtClean="0"/>
              <a:t>18/03/2025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B840-7877-944F-B7BE-C9EFD4406FC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962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media" Target="../media/media2.mp4"/><Relationship Id="rId7" Type="http://schemas.openxmlformats.org/officeDocument/2006/relationships/image" Target="../media/image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4892AF-CB7A-380C-A049-1A349F9F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veículo, Veículo terrestre, percurso, roda&#10;&#10;Descrição gerada automaticamente">
            <a:extLst>
              <a:ext uri="{FF2B5EF4-FFF2-40B4-BE49-F238E27FC236}">
                <a16:creationId xmlns:a16="http://schemas.microsoft.com/office/drawing/2014/main" id="{63C6003A-D654-B0BD-D2CF-4E9D6341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6926D0-2072-29D2-832B-DD36544F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462426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Faísca</a:t>
            </a:r>
            <a:r>
              <a:rPr lang="en-US" sz="5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McQueen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0D875A-F187-4D0F-964A-28F38FA00346}"/>
              </a:ext>
            </a:extLst>
          </p:cNvPr>
          <p:cNvSpPr txBox="1"/>
          <p:nvPr/>
        </p:nvSpPr>
        <p:spPr>
          <a:xfrm>
            <a:off x="643465" y="6348784"/>
            <a:ext cx="326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Março: ponto de situação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A2EDFB-ED82-9136-926A-D62AD235ADF8}"/>
              </a:ext>
            </a:extLst>
          </p:cNvPr>
          <p:cNvSpPr txBox="1"/>
          <p:nvPr/>
        </p:nvSpPr>
        <p:spPr>
          <a:xfrm>
            <a:off x="913607" y="1091045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Leonor Marta, nº 1875</a:t>
            </a:r>
          </a:p>
        </p:txBody>
      </p:sp>
    </p:spTree>
    <p:extLst>
      <p:ext uri="{BB962C8B-B14F-4D97-AF65-F5344CB8AC3E}">
        <p14:creationId xmlns:p14="http://schemas.microsoft.com/office/powerpoint/2010/main" val="277055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35E2EB-4072-BAA0-98C1-FDE8E5CC6478}"/>
              </a:ext>
            </a:extLst>
          </p:cNvPr>
          <p:cNvGrpSpPr/>
          <p:nvPr/>
        </p:nvGrpSpPr>
        <p:grpSpPr>
          <a:xfrm>
            <a:off x="0" y="365124"/>
            <a:ext cx="12192000" cy="1133476"/>
            <a:chOff x="0" y="365124"/>
            <a:chExt cx="12192000" cy="11334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8E6308-2DA9-249A-747E-0FC701D55DC0}"/>
                </a:ext>
              </a:extLst>
            </p:cNvPr>
            <p:cNvSpPr/>
            <p:nvPr/>
          </p:nvSpPr>
          <p:spPr>
            <a:xfrm flipH="1">
              <a:off x="0" y="365124"/>
              <a:ext cx="8134350" cy="1133475"/>
            </a:xfrm>
            <a:prstGeom prst="rect">
              <a:avLst/>
            </a:prstGeom>
            <a:solidFill>
              <a:srgbClr val="E331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050" name="Picture 2" descr="Lightning McQueen | Clothing, Toys &amp; Games | Cars | Disney Store">
              <a:extLst>
                <a:ext uri="{FF2B5EF4-FFF2-40B4-BE49-F238E27FC236}">
                  <a16:creationId xmlns:a16="http://schemas.microsoft.com/office/drawing/2014/main" id="{0B122C35-0FBB-B22F-F39C-D65AB18C4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538" y="365126"/>
              <a:ext cx="4081462" cy="1133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49BF12C-A588-9C77-7571-EF9E0F30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tx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Calendarização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10A603-7757-8782-4C42-764B4F5ED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2" t="6693" r="3623" b="41446"/>
          <a:stretch/>
        </p:blipFill>
        <p:spPr>
          <a:xfrm>
            <a:off x="212386" y="1690688"/>
            <a:ext cx="11767227" cy="46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veículo, Veículo terrestre, percurso, roda&#10;&#10;Descrição gerada automaticamente">
            <a:extLst>
              <a:ext uri="{FF2B5EF4-FFF2-40B4-BE49-F238E27FC236}">
                <a16:creationId xmlns:a16="http://schemas.microsoft.com/office/drawing/2014/main" id="{E0F4F67E-A232-E2C0-CE42-7BDA489E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BFE896-97EB-ED3B-116C-55BC09E6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067" y="5638434"/>
            <a:ext cx="1831287" cy="104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5775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aísca McQueen já conhece um dos seus rivais">
            <a:extLst>
              <a:ext uri="{FF2B5EF4-FFF2-40B4-BE49-F238E27FC236}">
                <a16:creationId xmlns:a16="http://schemas.microsoft.com/office/drawing/2014/main" id="{7B8DA0E7-A449-BE6D-06BE-E4621FCF4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Rectangle 410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266DC-6E11-E67B-BA03-2A41DB54B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760" y="2902689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Progressos</a:t>
            </a:r>
            <a:endParaRPr lang="en-US" sz="5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985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976D7-C0D2-AFFA-765A-3B6C1B9AE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05693AA7-3B81-6947-65AB-36F01A95C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aísca McQueen já conhece um dos seus rivais">
            <a:extLst>
              <a:ext uri="{FF2B5EF4-FFF2-40B4-BE49-F238E27FC236}">
                <a16:creationId xmlns:a16="http://schemas.microsoft.com/office/drawing/2014/main" id="{65DF27E6-118B-FBB2-A660-731378075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0" y="1794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A051F7-9106-4B8B-F4EE-D4DB960C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latin typeface="Aharoni" panose="02010803020104030203" pitchFamily="2" charset="-79"/>
                <a:cs typeface="Aharoni" panose="02010803020104030203" pitchFamily="2" charset="-79"/>
              </a:rPr>
              <a:t>ESP32</a:t>
            </a:r>
            <a:endParaRPr lang="pt-PT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B49B4-837E-2DD7-FBB1-FB1106409A0D}"/>
              </a:ext>
            </a:extLst>
          </p:cNvPr>
          <p:cNvSpPr txBox="1"/>
          <p:nvPr/>
        </p:nvSpPr>
        <p:spPr>
          <a:xfrm>
            <a:off x="556575" y="1334621"/>
            <a:ext cx="4657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Código para controlar os motores;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Atualização do código de WiFi;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Junção dos dois códigos.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601360-3FB9-B4D5-8763-A11758BC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61" t="6116" r="36646" b="25065"/>
          <a:stretch/>
        </p:blipFill>
        <p:spPr>
          <a:xfrm>
            <a:off x="3987871" y="3263254"/>
            <a:ext cx="4797249" cy="3484564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C5390C-5DDE-2ACC-4B49-1FEAC7CCE6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22" t="9219" r="54922" b="34046"/>
          <a:stretch/>
        </p:blipFill>
        <p:spPr>
          <a:xfrm>
            <a:off x="7653868" y="967262"/>
            <a:ext cx="4313756" cy="41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4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35658-C877-150D-A1BC-288CB80FB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D0347C95-0F25-0EF5-4E1E-DA111B74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aísca McQueen já conhece um dos seus rivais">
            <a:extLst>
              <a:ext uri="{FF2B5EF4-FFF2-40B4-BE49-F238E27FC236}">
                <a16:creationId xmlns:a16="http://schemas.microsoft.com/office/drawing/2014/main" id="{60B495F4-DC3A-5EEF-1173-AA1D042B7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0" y="1794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9945F44-B341-BCA1-EAEC-6B9A0B06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Relação</a:t>
            </a:r>
            <a:r>
              <a:rPr lang="en-GB" sz="4800" dirty="0">
                <a:latin typeface="Aharoni" panose="02010803020104030203" pitchFamily="2" charset="-79"/>
                <a:cs typeface="Aharoni" panose="02010803020104030203" pitchFamily="2" charset="-79"/>
              </a:rPr>
              <a:t> entre </a:t>
            </a:r>
            <a:r>
              <a:rPr lang="en-GB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movimento</a:t>
            </a:r>
            <a:r>
              <a:rPr lang="en-GB" sz="4800" dirty="0">
                <a:latin typeface="Aharoni" panose="02010803020104030203" pitchFamily="2" charset="-79"/>
                <a:cs typeface="Aharoni" panose="02010803020104030203" pitchFamily="2" charset="-79"/>
              </a:rPr>
              <a:t> e </a:t>
            </a:r>
            <a:r>
              <a:rPr lang="en-GB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combinação</a:t>
            </a:r>
            <a:r>
              <a:rPr lang="en-GB" sz="4800" dirty="0">
                <a:latin typeface="Aharoni" panose="02010803020104030203" pitchFamily="2" charset="-79"/>
                <a:cs typeface="Aharoni" panose="02010803020104030203" pitchFamily="2" charset="-79"/>
              </a:rPr>
              <a:t> de </a:t>
            </a:r>
            <a:r>
              <a:rPr lang="en-GB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caracteres</a:t>
            </a:r>
            <a:endParaRPr lang="pt-PT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FD22ED-E3B3-46F7-BDC7-BBB29AC45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343795"/>
              </p:ext>
            </p:extLst>
          </p:nvPr>
        </p:nvGraphicFramePr>
        <p:xfrm>
          <a:off x="4258732" y="2190175"/>
          <a:ext cx="7460417" cy="38505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6301">
                  <a:extLst>
                    <a:ext uri="{9D8B030D-6E8A-4147-A177-3AD203B41FA5}">
                      <a16:colId xmlns:a16="http://schemas.microsoft.com/office/drawing/2014/main" val="727312048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81108349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1910523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1606183193"/>
                    </a:ext>
                  </a:extLst>
                </a:gridCol>
                <a:gridCol w="1377116">
                  <a:extLst>
                    <a:ext uri="{9D8B030D-6E8A-4147-A177-3AD203B41FA5}">
                      <a16:colId xmlns:a16="http://schemas.microsoft.com/office/drawing/2014/main" val="3156095394"/>
                    </a:ext>
                  </a:extLst>
                </a:gridCol>
              </a:tblGrid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Estado</a:t>
                      </a:r>
                      <a:endParaRPr lang="pt-PT" dirty="0"/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Pin 1</a:t>
                      </a:r>
                      <a:endParaRPr lang="pt-PT" dirty="0"/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Pin 2</a:t>
                      </a:r>
                      <a:endParaRPr lang="pt-PT" dirty="0"/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Pin 3</a:t>
                      </a:r>
                      <a:endParaRPr lang="pt-PT" dirty="0"/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Pin 4</a:t>
                      </a:r>
                      <a:endParaRPr lang="pt-PT" dirty="0"/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60234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115087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89978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83047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80495"/>
                  </a:ext>
                </a:extLst>
              </a:tr>
              <a:tr h="55199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FE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061940"/>
                  </a:ext>
                </a:extLst>
              </a:tr>
              <a:tr h="55199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FD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49679"/>
                  </a:ext>
                </a:extLst>
              </a:tr>
              <a:tr h="55199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TE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932746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TD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37055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36BE86E-852C-C901-D13B-55AF99A65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95019"/>
              </p:ext>
            </p:extLst>
          </p:nvPr>
        </p:nvGraphicFramePr>
        <p:xfrm>
          <a:off x="472851" y="2190175"/>
          <a:ext cx="3390483" cy="38505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94114">
                  <a:extLst>
                    <a:ext uri="{9D8B030D-6E8A-4147-A177-3AD203B41FA5}">
                      <a16:colId xmlns:a16="http://schemas.microsoft.com/office/drawing/2014/main" val="727312048"/>
                    </a:ext>
                  </a:extLst>
                </a:gridCol>
                <a:gridCol w="1396369">
                  <a:extLst>
                    <a:ext uri="{9D8B030D-6E8A-4147-A177-3AD203B41FA5}">
                      <a16:colId xmlns:a16="http://schemas.microsoft.com/office/drawing/2014/main" val="2811083494"/>
                    </a:ext>
                  </a:extLst>
                </a:gridCol>
              </a:tblGrid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Direção</a:t>
                      </a:r>
                      <a:endParaRPr lang="pt-PT" dirty="0"/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Estado</a:t>
                      </a:r>
                      <a:endParaRPr lang="pt-PT" dirty="0"/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260234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Frente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115087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Trás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89978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Esquerda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883047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Direita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80495"/>
                  </a:ext>
                </a:extLst>
              </a:tr>
              <a:tr h="55199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Frente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Esquerda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FE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061940"/>
                  </a:ext>
                </a:extLst>
              </a:tr>
              <a:tr h="55199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Frente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Direita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FD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49679"/>
                  </a:ext>
                </a:extLst>
              </a:tr>
              <a:tr h="55199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Trás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Esquerda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TE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932746"/>
                  </a:ext>
                </a:extLst>
              </a:tr>
              <a:tr h="31542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Trás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Direita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TD</a:t>
                      </a:r>
                      <a:endParaRPr lang="pt-P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33131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370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579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32471-6A71-2372-3139-8853E0DC7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DB9803FD-158E-D901-10E9-2E49A6327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aísca McQueen já conhece um dos seus rivais">
            <a:extLst>
              <a:ext uri="{FF2B5EF4-FFF2-40B4-BE49-F238E27FC236}">
                <a16:creationId xmlns:a16="http://schemas.microsoft.com/office/drawing/2014/main" id="{31CA42DD-F355-B0E6-3EB7-746E7FD92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0" y="1794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B69DA-1D33-F6AE-2CA6-379AE32D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latin typeface="Aharoni" panose="02010803020104030203" pitchFamily="2" charset="-79"/>
                <a:cs typeface="Aharoni" panose="02010803020104030203" pitchFamily="2" charset="-79"/>
              </a:rPr>
              <a:t>Nano 33 IoT</a:t>
            </a:r>
            <a:endParaRPr lang="pt-PT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FBC91-2933-61E8-5655-598AB97DCBC9}"/>
              </a:ext>
            </a:extLst>
          </p:cNvPr>
          <p:cNvSpPr txBox="1"/>
          <p:nvPr/>
        </p:nvSpPr>
        <p:spPr>
          <a:xfrm>
            <a:off x="838179" y="1671401"/>
            <a:ext cx="6095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Início dos estudos para a integração do IMU no código;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Ajuste dos valores do acelerómetro;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Associação dos valores aos comandos;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>
                <a:latin typeface="Aharoni" panose="02010803020104030203" pitchFamily="2" charset="-79"/>
                <a:cs typeface="Aharoni" panose="02010803020104030203" pitchFamily="2" charset="-79"/>
              </a:rPr>
              <a:t>Junção dos códigos de recolha de dados e de acesso à rede WiFi.</a:t>
            </a:r>
          </a:p>
        </p:txBody>
      </p:sp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89621806-B3C6-E3D9-3125-7F9280C1A3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90" r="37678" b="5317"/>
          <a:stretch/>
        </p:blipFill>
        <p:spPr>
          <a:xfrm>
            <a:off x="7638487" y="167531"/>
            <a:ext cx="3960211" cy="324533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414178-3B37-7260-AC66-060368A4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28" r="36161" b="5192"/>
          <a:stretch/>
        </p:blipFill>
        <p:spPr>
          <a:xfrm>
            <a:off x="6488969" y="3344147"/>
            <a:ext cx="4190323" cy="33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04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ECF8C7-CEBD-8B6D-3F6D-DEB2B837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C8C87073-E673-0F11-A4A7-CD4ACCA9D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aísca McQueen já conhece um dos seus rivais">
            <a:extLst>
              <a:ext uri="{FF2B5EF4-FFF2-40B4-BE49-F238E27FC236}">
                <a16:creationId xmlns:a16="http://schemas.microsoft.com/office/drawing/2014/main" id="{A3D86CCA-10FB-C7EF-9409-B3693D1E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0" y="1794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E7E9CEE-ECAC-5A42-FA23-3A35E652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err="1">
                <a:latin typeface="Aharoni" panose="02010803020104030203" pitchFamily="2" charset="-79"/>
                <a:cs typeface="Aharoni" panose="02010803020104030203" pitchFamily="2" charset="-79"/>
              </a:rPr>
              <a:t>Junção</a:t>
            </a:r>
            <a:endParaRPr lang="pt-PT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B0B56E-8FF6-146A-1B90-F6BBA2F69B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22" r="29114" b="4567"/>
          <a:stretch/>
        </p:blipFill>
        <p:spPr>
          <a:xfrm>
            <a:off x="408416" y="2841121"/>
            <a:ext cx="5069498" cy="366118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64DFD4-6246-72F7-820C-00A3DBC8AD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96" r="35207" b="4318"/>
          <a:stretch/>
        </p:blipFill>
        <p:spPr>
          <a:xfrm>
            <a:off x="3591066" y="136802"/>
            <a:ext cx="5009848" cy="39268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08D491-CAD7-23E7-50C0-912C9A0A9B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05" r="37931" b="5084"/>
          <a:stretch/>
        </p:blipFill>
        <p:spPr>
          <a:xfrm>
            <a:off x="7494798" y="2855474"/>
            <a:ext cx="4434481" cy="36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9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08F27A-50F1-04DF-759B-D07854F3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782D916A-CBE5-6E5B-18DE-6266C6CA0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aísca McQueen já conhece um dos seus rivais">
            <a:extLst>
              <a:ext uri="{FF2B5EF4-FFF2-40B4-BE49-F238E27FC236}">
                <a16:creationId xmlns:a16="http://schemas.microsoft.com/office/drawing/2014/main" id="{EBA922E8-75CD-2701-6C92-63A47B12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0" y="1794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8C130C7D-65AE-4DCA-8E0A-9E5435E1258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46" t="12063" r="8036" b="4762"/>
          <a:stretch/>
        </p:blipFill>
        <p:spPr>
          <a:xfrm>
            <a:off x="6248401" y="413886"/>
            <a:ext cx="5736772" cy="3015114"/>
          </a:xfrm>
          <a:prstGeom prst="rect">
            <a:avLst/>
          </a:prstGeom>
        </p:spPr>
      </p:pic>
      <p:pic>
        <p:nvPicPr>
          <p:cNvPr id="8" name="WhatsApp Video 2025-03-18 at 17.24.41">
            <a:hlinkClick r:id="" action="ppaction://media"/>
            <a:extLst>
              <a:ext uri="{FF2B5EF4-FFF2-40B4-BE49-F238E27FC236}">
                <a16:creationId xmlns:a16="http://schemas.microsoft.com/office/drawing/2014/main" id="{487DD379-52B8-7207-1708-9B1FD7746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1760" y="1314165"/>
            <a:ext cx="2897754" cy="5196850"/>
          </a:xfrm>
          <a:prstGeom prst="rect">
            <a:avLst/>
          </a:prstGeom>
        </p:spPr>
      </p:pic>
      <p:pic>
        <p:nvPicPr>
          <p:cNvPr id="10" name="WhatsApp Video 2025-03-18 at 17.24.49">
            <a:hlinkClick r:id="" action="ppaction://media"/>
            <a:extLst>
              <a:ext uri="{FF2B5EF4-FFF2-40B4-BE49-F238E27FC236}">
                <a16:creationId xmlns:a16="http://schemas.microsoft.com/office/drawing/2014/main" id="{36B1FCBE-38DE-1BF7-D275-8F3F752C1B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t="18025"/>
          <a:stretch/>
        </p:blipFill>
        <p:spPr>
          <a:xfrm>
            <a:off x="3317989" y="1404256"/>
            <a:ext cx="3611562" cy="53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08F27A-50F1-04DF-759B-D07854F3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782D916A-CBE5-6E5B-18DE-6266C6CA0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aísca McQueen já conhece um dos seus rivais">
            <a:extLst>
              <a:ext uri="{FF2B5EF4-FFF2-40B4-BE49-F238E27FC236}">
                <a16:creationId xmlns:a16="http://schemas.microsoft.com/office/drawing/2014/main" id="{EBA922E8-75CD-2701-6C92-63A47B12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0" y="1794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WhatsApp Video 2025-03-18 at 17.24.37">
            <a:hlinkClick r:id="" action="ppaction://media"/>
            <a:extLst>
              <a:ext uri="{FF2B5EF4-FFF2-40B4-BE49-F238E27FC236}">
                <a16:creationId xmlns:a16="http://schemas.microsoft.com/office/drawing/2014/main" id="{FFDF96DC-BF90-8364-D0FA-4D1EC89325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98971" y="529907"/>
            <a:ext cx="3233057" cy="57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7CFBC-C18A-26C4-4FD7-5C0F141B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AD7292B6-6227-1F3C-2820-24A325045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aísca McQueen já conhece um dos seus rivais">
            <a:extLst>
              <a:ext uri="{FF2B5EF4-FFF2-40B4-BE49-F238E27FC236}">
                <a16:creationId xmlns:a16="http://schemas.microsoft.com/office/drawing/2014/main" id="{25A173D7-129F-89F0-38BF-301DA0E0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Rectangle 4109">
            <a:extLst>
              <a:ext uri="{FF2B5EF4-FFF2-40B4-BE49-F238E27FC236}">
                <a16:creationId xmlns:a16="http://schemas.microsoft.com/office/drawing/2014/main" id="{4032D8A8-278E-35DE-56F3-ED3F89334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0A94-FFC8-DDCF-B01B-5957AA53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760" y="2902689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Calendarização</a:t>
            </a:r>
            <a:endParaRPr lang="en-US" sz="5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68985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 2013 - 2022">
  <a:themeElements>
    <a:clrScheme name="Tema 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8885</TotalTime>
  <Words>536</Words>
  <Application>Microsoft Office PowerPoint</Application>
  <PresentationFormat>Widescreen</PresentationFormat>
  <Paragraphs>121</Paragraphs>
  <Slides>11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Aharoni</vt:lpstr>
      <vt:lpstr>Aptos</vt:lpstr>
      <vt:lpstr>Arial</vt:lpstr>
      <vt:lpstr>Calibri</vt:lpstr>
      <vt:lpstr>Calibri Light</vt:lpstr>
      <vt:lpstr>Tema Office 2013 - 2022</vt:lpstr>
      <vt:lpstr>Faísca McQueen</vt:lpstr>
      <vt:lpstr>Progressos</vt:lpstr>
      <vt:lpstr>ESP32</vt:lpstr>
      <vt:lpstr>Relação entre movimento e combinação de caracteres</vt:lpstr>
      <vt:lpstr>Nano 33 IoT</vt:lpstr>
      <vt:lpstr>Junção</vt:lpstr>
      <vt:lpstr>PowerPoint Presentation</vt:lpstr>
      <vt:lpstr>PowerPoint Presentation</vt:lpstr>
      <vt:lpstr>Calendarização</vt:lpstr>
      <vt:lpstr>Calendarização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 Miguel Martins Ventosa | AMSC</dc:creator>
  <cp:lastModifiedBy>Inês Barbosa</cp:lastModifiedBy>
  <cp:revision>9</cp:revision>
  <dcterms:created xsi:type="dcterms:W3CDTF">2024-12-09T15:07:32Z</dcterms:created>
  <dcterms:modified xsi:type="dcterms:W3CDTF">2025-03-20T21:51:53Z</dcterms:modified>
</cp:coreProperties>
</file>